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73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2" autoAdjust="0"/>
    <p:restoredTop sz="94728" autoAdjust="0"/>
  </p:normalViewPr>
  <p:slideViewPr>
    <p:cSldViewPr>
      <p:cViewPr varScale="1">
        <p:scale>
          <a:sx n="75" d="100"/>
          <a:sy n="75" d="100"/>
        </p:scale>
        <p:origin x="-75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86BE54-59D5-4365-843C-913D55D7BC0B}" type="datetimeFigureOut">
              <a:rPr lang="ru-RU"/>
              <a:pPr>
                <a:defRPr/>
              </a:pPr>
              <a:t>14.12.2012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7F12D-60C3-4945-B834-10929A5681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936BA3-0F72-4F9C-8047-6CEA02BFB93D}" type="datetimeFigureOut">
              <a:rPr lang="ru-RU"/>
              <a:pPr>
                <a:defRPr/>
              </a:pPr>
              <a:t>14.12.2012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13D9F7-9186-4B33-8B2D-BA4AF57107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1B11F3-0AEB-48E3-AF1C-495487B97268}" type="datetimeFigureOut">
              <a:rPr lang="ru-RU"/>
              <a:pPr>
                <a:defRPr/>
              </a:pPr>
              <a:t>14.12.2012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BFE6ED-BEE1-4E22-B9C8-DB6075B2CE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6156E-4367-4781-9922-160BC3A26C77}" type="datetimeFigureOut">
              <a:rPr lang="ru-RU"/>
              <a:pPr>
                <a:defRPr/>
              </a:pPr>
              <a:t>14.12.2012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5E4248-76F4-4D55-AFD0-5B4508B418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84F298-B879-45A5-8111-A9D69E29FB6B}" type="datetimeFigureOut">
              <a:rPr lang="ru-RU"/>
              <a:pPr>
                <a:defRPr/>
              </a:pPr>
              <a:t>14.12.2012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601587-D92C-493A-8029-836C66D61C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E5BF0-A08B-4E23-A577-4E7D8E52456B}" type="datetimeFigureOut">
              <a:rPr lang="ru-RU"/>
              <a:pPr>
                <a:defRPr/>
              </a:pPr>
              <a:t>14.12.2012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EB0371-85E8-4065-8909-9B88841396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EAE858-5B2D-498F-8484-8A9EC4653D65}" type="datetimeFigureOut">
              <a:rPr lang="ru-RU"/>
              <a:pPr>
                <a:defRPr/>
              </a:pPr>
              <a:t>14.12.2012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F405DB-4549-444E-A425-C6E908A0CB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32B100-CB91-4AEA-9BCD-1FA2197D09E5}" type="datetimeFigureOut">
              <a:rPr lang="ru-RU"/>
              <a:pPr>
                <a:defRPr/>
              </a:pPr>
              <a:t>14.12.2012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1117B9-8940-48BC-80CB-038DE9E3F3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6D3B73-0537-43D5-A236-69F1EC63FE07}" type="datetimeFigureOut">
              <a:rPr lang="ru-RU"/>
              <a:pPr>
                <a:defRPr/>
              </a:pPr>
              <a:t>14.12.2012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48B47-142B-4466-8068-FA940817B3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B7C362-F440-42F7-98D5-76DC43A0D8CC}" type="datetimeFigureOut">
              <a:rPr lang="ru-RU"/>
              <a:pPr>
                <a:defRPr/>
              </a:pPr>
              <a:t>14.12.2012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8E2FAA-3EC6-48AE-911C-867553B0AD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ый треугольник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4805D5-CE14-47C6-A7FC-9EA5A40F4D03}" type="datetimeFigureOut">
              <a:rPr lang="ru-RU"/>
              <a:pPr>
                <a:defRPr/>
              </a:pPr>
              <a:t>14.12.2012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EA96CA-83E3-4166-8406-367B89084E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88A9899-64C8-4DC4-90DD-09FE14C47383}" type="datetimeFigureOut">
              <a:rPr lang="ru-RU"/>
              <a:pPr>
                <a:defRPr/>
              </a:pPr>
              <a:t>14.12.2012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376C49C-C023-49DB-BD3F-417DC0CED9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3" r:id="rId2"/>
    <p:sldLayoutId id="2147483745" r:id="rId3"/>
    <p:sldLayoutId id="2147483742" r:id="rId4"/>
    <p:sldLayoutId id="2147483741" r:id="rId5"/>
    <p:sldLayoutId id="2147483740" r:id="rId6"/>
    <p:sldLayoutId id="2147483739" r:id="rId7"/>
    <p:sldLayoutId id="2147483738" r:id="rId8"/>
    <p:sldLayoutId id="2147483746" r:id="rId9"/>
    <p:sldLayoutId id="2147483737" r:id="rId10"/>
    <p:sldLayoutId id="214748373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E66C7D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E66C7D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6BB76D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82" y="1928802"/>
            <a:ext cx="8643998" cy="212365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Охрана здоровья матери и ребенка, вопросы семьи и репродуктивного здоровья</a:t>
            </a: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500063" y="142875"/>
            <a:ext cx="8072437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latin typeface="Constantia" pitchFamily="18" charset="0"/>
              </a:rPr>
              <a:t>Государственное автономное образовательное учреждение</a:t>
            </a:r>
          </a:p>
          <a:p>
            <a:pPr algn="ctr"/>
            <a:r>
              <a:rPr lang="ru-RU">
                <a:latin typeface="Constantia" pitchFamily="18" charset="0"/>
              </a:rPr>
              <a:t> среднего профессионального образования Новосибирской области </a:t>
            </a:r>
          </a:p>
          <a:p>
            <a:pPr algn="ctr"/>
            <a:r>
              <a:rPr lang="ru-RU">
                <a:latin typeface="Constantia" pitchFamily="18" charset="0"/>
              </a:rPr>
              <a:t>«Купинский медицинский техникум»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643313" y="5929313"/>
            <a:ext cx="17145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latin typeface="Constantia" pitchFamily="18" charset="0"/>
              </a:rPr>
              <a:t>Купино</a:t>
            </a:r>
          </a:p>
          <a:p>
            <a:pPr algn="ctr"/>
            <a:r>
              <a:rPr lang="ru-RU">
                <a:latin typeface="Constantia" pitchFamily="18" charset="0"/>
              </a:rPr>
              <a:t>2012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3978275" y="3246438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ru-RU"/>
              <a:t> </a:t>
            </a:r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 flipV="1">
            <a:off x="5867400" y="4806950"/>
            <a:ext cx="2305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rot="10800000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C:\Documents and Settings\Admin\Мои документы\Downloads\women-thinks-450x45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38" y="785813"/>
            <a:ext cx="5429250" cy="546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14313" y="4357688"/>
            <a:ext cx="8786812" cy="2246312"/>
          </a:xfrm>
          <a:prstGeom prst="rect">
            <a:avLst/>
          </a:prstGeom>
          <a:solidFill>
            <a:schemeClr val="bg1">
              <a:alpha val="38823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>
                <a:latin typeface="Constantia" pitchFamily="18" charset="0"/>
              </a:rPr>
              <a:t>При использовании вспомогательных репродуктивных технологий выбор пола будущего ребенка не допускается, за исключением случаев возможности наследования заболеваний, связанных с полом</a:t>
            </a:r>
          </a:p>
        </p:txBody>
      </p:sp>
      <p:sp>
        <p:nvSpPr>
          <p:cNvPr id="21507" name="Text Box 4"/>
          <p:cNvSpPr txBox="1">
            <a:spLocks noChangeArrowheads="1"/>
          </p:cNvSpPr>
          <p:nvPr/>
        </p:nvSpPr>
        <p:spPr bwMode="auto">
          <a:xfrm>
            <a:off x="34925" y="260350"/>
            <a:ext cx="16938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i="1">
                <a:latin typeface="Bookman Old Style" pitchFamily="18" charset="0"/>
              </a:rPr>
              <a:t> Статья 55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14313" y="785813"/>
            <a:ext cx="8643937" cy="265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sz="2800">
              <a:latin typeface="Constantia" pitchFamily="18" charset="0"/>
            </a:endParaRPr>
          </a:p>
          <a:p>
            <a:pPr algn="ctr"/>
            <a:r>
              <a:rPr lang="ru-RU" sz="2800">
                <a:latin typeface="Constantia" pitchFamily="18" charset="0"/>
              </a:rPr>
              <a:t>Граждане имеют право на хранение своих половых клеток, тканей репродуктивных органов, а также быть донорами половых клеток в возрасте от 18 до 35 лет прошедшие медико-генетическое обследование</a:t>
            </a:r>
          </a:p>
        </p:txBody>
      </p:sp>
      <p:pic>
        <p:nvPicPr>
          <p:cNvPr id="7171" name="Picture 3" descr="C:\Documents and Settings\Admin\Мои документы\Downloads\7267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25" y="3357563"/>
            <a:ext cx="7183438" cy="328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1" name="Text Box 4"/>
          <p:cNvSpPr txBox="1">
            <a:spLocks noChangeArrowheads="1"/>
          </p:cNvSpPr>
          <p:nvPr/>
        </p:nvSpPr>
        <p:spPr bwMode="auto">
          <a:xfrm>
            <a:off x="323850" y="188913"/>
            <a:ext cx="16160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i="1">
                <a:latin typeface="Bookman Old Style" pitchFamily="18" charset="0"/>
              </a:rPr>
              <a:t>Статья 55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4429125" y="1214438"/>
            <a:ext cx="4071938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>
                <a:latin typeface="Constantia" pitchFamily="18" charset="0"/>
              </a:rPr>
              <a:t>Суррогатное материнство представляет собой вынашивание и рождение ребенка по договору, заключаемому между суррогатной матерью, женщиной, вынашивающей плод после переноса донорского эмбриона и родителями, чьи половые клетки использовались для оплодотворения</a:t>
            </a:r>
          </a:p>
        </p:txBody>
      </p:sp>
      <p:pic>
        <p:nvPicPr>
          <p:cNvPr id="8194" name="Picture 2" descr="C:\Documents and Settings\Admin\Мои документы\Downloads\fam_materinstv_surr_2.jpg"/>
          <p:cNvPicPr>
            <a:picLocks noChangeAspect="1" noChangeArrowheads="1"/>
          </p:cNvPicPr>
          <p:nvPr/>
        </p:nvPicPr>
        <p:blipFill>
          <a:blip r:embed="rId2">
            <a:lum contrast="20000"/>
          </a:blip>
          <a:srcRect/>
          <a:stretch>
            <a:fillRect/>
          </a:stretch>
        </p:blipFill>
        <p:spPr bwMode="auto">
          <a:xfrm>
            <a:off x="214313" y="1000125"/>
            <a:ext cx="3643312" cy="551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5" name="Text Box 4"/>
          <p:cNvSpPr txBox="1">
            <a:spLocks noChangeArrowheads="1"/>
          </p:cNvSpPr>
          <p:nvPr/>
        </p:nvSpPr>
        <p:spPr bwMode="auto">
          <a:xfrm>
            <a:off x="107950" y="188913"/>
            <a:ext cx="16160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i="1">
                <a:latin typeface="Bookman Old Style" pitchFamily="18" charset="0"/>
              </a:rPr>
              <a:t>Статья 55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8688" y="500063"/>
            <a:ext cx="4714875" cy="830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Суррогатная мать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714500" y="1571625"/>
            <a:ext cx="48577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Constantia" pitchFamily="18" charset="0"/>
              </a:rPr>
              <a:t>Женщина в возрасте от 20-25 лет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714500" y="4214813"/>
            <a:ext cx="6072188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Constantia" pitchFamily="18" charset="0"/>
              </a:rPr>
              <a:t>Женщина, имеющая не менее одного собственного здорового ребенка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714500" y="5214938"/>
            <a:ext cx="664368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Constantia" pitchFamily="18" charset="0"/>
              </a:rPr>
              <a:t>Женщина, давшая письменное информированное добровольное согласие на медицинское вмешательство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714500" y="2214563"/>
            <a:ext cx="6500813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Constantia" pitchFamily="18" charset="0"/>
              </a:rPr>
              <a:t>Женщина, состоящая в браке, с письменным согласием супруга 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714500" y="3214688"/>
            <a:ext cx="6215063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Constantia" pitchFamily="18" charset="0"/>
              </a:rPr>
              <a:t>Не может быть одновременно не может быть донором яйцеклетки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rot="5400000">
            <a:off x="928687" y="1571626"/>
            <a:ext cx="428625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1143000" y="1785938"/>
            <a:ext cx="500063" cy="158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5400000">
            <a:off x="750094" y="2178844"/>
            <a:ext cx="78581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5400000">
            <a:off x="642937" y="3071813"/>
            <a:ext cx="1000125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5400000">
            <a:off x="642937" y="4071938"/>
            <a:ext cx="1000125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rot="5400000">
            <a:off x="642144" y="5072857"/>
            <a:ext cx="1000125" cy="158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1143000" y="2571750"/>
            <a:ext cx="500063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1143000" y="3571875"/>
            <a:ext cx="500063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1143000" y="4572000"/>
            <a:ext cx="500063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1143000" y="5572125"/>
            <a:ext cx="500063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93" name="Text Box 18"/>
          <p:cNvSpPr txBox="1">
            <a:spLocks noChangeArrowheads="1"/>
          </p:cNvSpPr>
          <p:nvPr/>
        </p:nvSpPr>
        <p:spPr bwMode="auto">
          <a:xfrm>
            <a:off x="179388" y="188913"/>
            <a:ext cx="16160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i="1">
                <a:latin typeface="Bookman Old Style" pitchFamily="18" charset="0"/>
              </a:rPr>
              <a:t>Статья 55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5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500"/>
                            </p:stCondLst>
                            <p:childTnLst>
                              <p:par>
                                <p:cTn id="4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70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75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8500"/>
                            </p:stCondLst>
                            <p:childTnLst>
                              <p:par>
                                <p:cTn id="5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9000"/>
                            </p:stCondLst>
                            <p:childTnLst>
                              <p:par>
                                <p:cTn id="6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95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вал 5"/>
          <p:cNvSpPr/>
          <p:nvPr/>
        </p:nvSpPr>
        <p:spPr>
          <a:xfrm>
            <a:off x="1714500" y="857250"/>
            <a:ext cx="5715000" cy="1428750"/>
          </a:xfrm>
          <a:prstGeom prst="ellipse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1"/>
                </a:solidFill>
              </a:rPr>
              <a:t>Искусственное прерывание беременности проводится по желанию женщины</a:t>
            </a:r>
          </a:p>
        </p:txBody>
      </p:sp>
      <p:sp>
        <p:nvSpPr>
          <p:cNvPr id="7" name="Овал 6"/>
          <p:cNvSpPr/>
          <p:nvPr/>
        </p:nvSpPr>
        <p:spPr>
          <a:xfrm>
            <a:off x="285750" y="2857500"/>
            <a:ext cx="3286125" cy="1285875"/>
          </a:xfrm>
          <a:prstGeom prst="ellipse">
            <a:avLst/>
          </a:prstGeom>
          <a:solidFill>
            <a:schemeClr val="accent1"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при наличие информированного добровольного согласия</a:t>
            </a:r>
          </a:p>
        </p:txBody>
      </p:sp>
      <p:sp>
        <p:nvSpPr>
          <p:cNvPr id="8" name="Овал 7"/>
          <p:cNvSpPr/>
          <p:nvPr/>
        </p:nvSpPr>
        <p:spPr>
          <a:xfrm>
            <a:off x="5643563" y="2857500"/>
            <a:ext cx="3143250" cy="1000125"/>
          </a:xfrm>
          <a:prstGeom prst="ellipse">
            <a:avLst/>
          </a:prstGeom>
          <a:solidFill>
            <a:schemeClr val="accent1"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при сроке беременности до 12 недель</a:t>
            </a:r>
          </a:p>
        </p:txBody>
      </p:sp>
      <p:sp>
        <p:nvSpPr>
          <p:cNvPr id="9" name="Овал 8"/>
          <p:cNvSpPr/>
          <p:nvPr/>
        </p:nvSpPr>
        <p:spPr>
          <a:xfrm>
            <a:off x="2643188" y="4500563"/>
            <a:ext cx="4143375" cy="1214437"/>
          </a:xfrm>
          <a:prstGeom prst="ellipse">
            <a:avLst/>
          </a:prstGeom>
          <a:solidFill>
            <a:schemeClr val="accent1"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не ранее 48 часов с момента обращения женщины в медицинскую организацию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cxnSp>
        <p:nvCxnSpPr>
          <p:cNvPr id="11" name="Прямая со стрелкой 10"/>
          <p:cNvCxnSpPr/>
          <p:nvPr/>
        </p:nvCxnSpPr>
        <p:spPr>
          <a:xfrm rot="10800000" flipV="1">
            <a:off x="1928813" y="2214563"/>
            <a:ext cx="714375" cy="50006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6143625" y="2286000"/>
            <a:ext cx="500063" cy="42862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5400000">
            <a:off x="3678238" y="3321050"/>
            <a:ext cx="1787525" cy="317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08" name="Text Box 9"/>
          <p:cNvSpPr txBox="1">
            <a:spLocks noChangeArrowheads="1"/>
          </p:cNvSpPr>
          <p:nvPr/>
        </p:nvSpPr>
        <p:spPr bwMode="auto">
          <a:xfrm>
            <a:off x="179388" y="188913"/>
            <a:ext cx="16160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i="1">
                <a:latin typeface="Bookman Old Style" pitchFamily="18" charset="0"/>
              </a:rPr>
              <a:t>Статья 56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14313" y="1357313"/>
            <a:ext cx="4500562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>
                <a:latin typeface="Constantia" pitchFamily="18" charset="0"/>
              </a:rPr>
              <a:t>Искусственное прерывание беременности по социальным показаниям проводится при сроке беременности до 22 недель, а при наличии медицинских показаний – не зависимо от срока беременности</a:t>
            </a:r>
          </a:p>
        </p:txBody>
      </p:sp>
      <p:pic>
        <p:nvPicPr>
          <p:cNvPr id="9218" name="Picture 2" descr="C:\Documents and Settings\Admin\Мои документы\Downloads\27.jpg"/>
          <p:cNvPicPr>
            <a:picLocks noChangeAspect="1" noChangeArrowheads="1"/>
          </p:cNvPicPr>
          <p:nvPr/>
        </p:nvPicPr>
        <p:blipFill>
          <a:blip r:embed="rId2">
            <a:lum bright="-10000" contrast="20000"/>
          </a:blip>
          <a:srcRect l="18519" r="9017"/>
          <a:stretch>
            <a:fillRect/>
          </a:stretch>
        </p:blipFill>
        <p:spPr bwMode="auto">
          <a:xfrm>
            <a:off x="5000628" y="1034398"/>
            <a:ext cx="3857652" cy="532356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6627" name="Text Box 4"/>
          <p:cNvSpPr txBox="1">
            <a:spLocks noChangeArrowheads="1"/>
          </p:cNvSpPr>
          <p:nvPr/>
        </p:nvSpPr>
        <p:spPr bwMode="auto">
          <a:xfrm>
            <a:off x="179388" y="182563"/>
            <a:ext cx="16160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i="1">
                <a:latin typeface="Bookman Old Style" pitchFamily="18" charset="0"/>
              </a:rPr>
              <a:t>Статья 56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Documents and Settings\Admin\Мои документы\Downloads\1294506109_abort.jpg"/>
          <p:cNvPicPr>
            <a:picLocks noChangeAspect="1" noChangeArrowheads="1"/>
          </p:cNvPicPr>
          <p:nvPr/>
        </p:nvPicPr>
        <p:blipFill>
          <a:blip r:embed="rId2"/>
          <a:srcRect r="1123" b="7793"/>
          <a:stretch>
            <a:fillRect/>
          </a:stretch>
        </p:blipFill>
        <p:spPr bwMode="auto">
          <a:xfrm>
            <a:off x="428625" y="1071563"/>
            <a:ext cx="8429625" cy="515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4071938" y="2214563"/>
            <a:ext cx="4643437" cy="2678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Незаконное проведение искусственного прерывания беременности влечет за собой уголовную ответственность</a:t>
            </a:r>
          </a:p>
        </p:txBody>
      </p:sp>
      <p:sp>
        <p:nvSpPr>
          <p:cNvPr id="27651" name="Text Box 4"/>
          <p:cNvSpPr txBox="1">
            <a:spLocks noChangeArrowheads="1"/>
          </p:cNvSpPr>
          <p:nvPr/>
        </p:nvSpPr>
        <p:spPr bwMode="auto">
          <a:xfrm>
            <a:off x="179388" y="182563"/>
            <a:ext cx="16160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i="1">
                <a:latin typeface="Bookman Old Style" pitchFamily="18" charset="0"/>
              </a:rPr>
              <a:t>Статья 56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5000625" y="1000125"/>
            <a:ext cx="3714750" cy="4894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>
                <a:latin typeface="Constantia" pitchFamily="18" charset="0"/>
              </a:rPr>
              <a:t>Медицинская стерилизация как метод контрацепции может быть проведена только по письменному заявлению гражданина в возрасте старше 35 лет или гражданина, имеющего не менее двух детей, а при наличие медицинских показаний независимо от возраста и наличия детей</a:t>
            </a:r>
          </a:p>
        </p:txBody>
      </p:sp>
      <p:pic>
        <p:nvPicPr>
          <p:cNvPr id="11266" name="Picture 2" descr="C:\Documents and Settings\Admin\Мои документы\Downloads\a_101126569.jpg"/>
          <p:cNvPicPr>
            <a:picLocks noChangeAspect="1" noChangeArrowheads="1"/>
          </p:cNvPicPr>
          <p:nvPr/>
        </p:nvPicPr>
        <p:blipFill>
          <a:blip r:embed="rId2">
            <a:lum contrast="10000"/>
          </a:blip>
          <a:srcRect l="14356" r="8416"/>
          <a:stretch>
            <a:fillRect/>
          </a:stretch>
        </p:blipFill>
        <p:spPr bwMode="auto">
          <a:xfrm>
            <a:off x="214281" y="1071546"/>
            <a:ext cx="4566111" cy="478634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8675" name="Text Box 4"/>
          <p:cNvSpPr txBox="1">
            <a:spLocks noChangeArrowheads="1"/>
          </p:cNvSpPr>
          <p:nvPr/>
        </p:nvSpPr>
        <p:spPr bwMode="auto">
          <a:xfrm>
            <a:off x="147638" y="182563"/>
            <a:ext cx="16160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i="1">
                <a:latin typeface="Bookman Old Style" pitchFamily="18" charset="0"/>
              </a:rPr>
              <a:t>Статья 57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1" name="Picture 3" descr="C:\Documents and Settings\Admin\Мои документы\Downloads\15706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1071563"/>
            <a:ext cx="8689975" cy="542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14313" y="5000625"/>
            <a:ext cx="8715375" cy="1570038"/>
          </a:xfrm>
          <a:prstGeom prst="rect">
            <a:avLst/>
          </a:prstGeom>
          <a:solidFill>
            <a:schemeClr val="bg1">
              <a:alpha val="49019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latin typeface="Constantia" pitchFamily="18" charset="0"/>
              </a:rPr>
              <a:t>По заявлению законного представителя совершеннолетнего лица, признанного в установленном законом порядке недееспособным, медицинская стерилизация возможна по решению суда </a:t>
            </a:r>
          </a:p>
        </p:txBody>
      </p:sp>
      <p:sp>
        <p:nvSpPr>
          <p:cNvPr id="29699" name="Text Box 4"/>
          <p:cNvSpPr txBox="1">
            <a:spLocks noChangeArrowheads="1"/>
          </p:cNvSpPr>
          <p:nvPr/>
        </p:nvSpPr>
        <p:spPr bwMode="auto">
          <a:xfrm>
            <a:off x="179388" y="188913"/>
            <a:ext cx="16160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i="1">
                <a:latin typeface="Bookman Old Style" pitchFamily="18" charset="0"/>
              </a:rPr>
              <a:t>Статья 57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4600" smtClean="0"/>
              <a:t>Папшева  Марина  Артуровна, преподаватель  основ права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42875" y="1357313"/>
            <a:ext cx="4286250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>
                <a:latin typeface="Constantia" pitchFamily="18" charset="0"/>
              </a:rPr>
              <a:t>Каждый гражданин </a:t>
            </a:r>
            <a:r>
              <a:rPr lang="ru-RU" sz="2800" i="1">
                <a:latin typeface="Constantia" pitchFamily="18" charset="0"/>
              </a:rPr>
              <a:t>имеет</a:t>
            </a:r>
            <a:r>
              <a:rPr lang="ru-RU" sz="2800">
                <a:latin typeface="Constantia" pitchFamily="18" charset="0"/>
              </a:rPr>
              <a:t> </a:t>
            </a:r>
            <a:r>
              <a:rPr lang="ru-RU" sz="2800" i="1">
                <a:latin typeface="Constantia" pitchFamily="18" charset="0"/>
              </a:rPr>
              <a:t>право</a:t>
            </a:r>
            <a:r>
              <a:rPr lang="ru-RU" sz="2800">
                <a:latin typeface="Constantia" pitchFamily="18" charset="0"/>
              </a:rPr>
              <a:t> по медицинским показаниям на консультации без взимания платы по вопросам планирования семьи</a:t>
            </a:r>
          </a:p>
        </p:txBody>
      </p:sp>
      <p:pic>
        <p:nvPicPr>
          <p:cNvPr id="1026" name="Picture 2" descr="C:\Documents and Settings\Admin\Мои документы\Downloads\infectia.jpg"/>
          <p:cNvPicPr>
            <a:picLocks noChangeAspect="1" noChangeArrowheads="1"/>
          </p:cNvPicPr>
          <p:nvPr/>
        </p:nvPicPr>
        <p:blipFill>
          <a:blip r:embed="rId2">
            <a:lum bright="-20000"/>
          </a:blip>
          <a:srcRect/>
          <a:stretch>
            <a:fillRect/>
          </a:stretch>
        </p:blipFill>
        <p:spPr bwMode="auto">
          <a:xfrm>
            <a:off x="4643438" y="857232"/>
            <a:ext cx="4129096" cy="530401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4339" name="Text Box 4"/>
          <p:cNvSpPr txBox="1">
            <a:spLocks noChangeArrowheads="1"/>
          </p:cNvSpPr>
          <p:nvPr/>
        </p:nvSpPr>
        <p:spPr bwMode="auto">
          <a:xfrm>
            <a:off x="0" y="188913"/>
            <a:ext cx="1771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i="1">
                <a:latin typeface="Bookman Old Style" pitchFamily="18" charset="0"/>
              </a:rPr>
              <a:t>  Статья 51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57188" y="1143000"/>
            <a:ext cx="3357562" cy="478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sz="2800" i="1">
              <a:latin typeface="Constantia" pitchFamily="18" charset="0"/>
            </a:endParaRPr>
          </a:p>
          <a:p>
            <a:pPr algn="ctr"/>
            <a:r>
              <a:rPr lang="ru-RU" sz="2800" i="1">
                <a:latin typeface="Constantia" pitchFamily="18" charset="0"/>
              </a:rPr>
              <a:t> </a:t>
            </a:r>
            <a:r>
              <a:rPr lang="ru-RU" sz="2800">
                <a:latin typeface="Constantia" pitchFamily="18" charset="0"/>
              </a:rPr>
              <a:t>Отцу ребенка или иному члену семьи предоставляется </a:t>
            </a:r>
            <a:r>
              <a:rPr lang="ru-RU" sz="2800" i="1">
                <a:latin typeface="Constantia" pitchFamily="18" charset="0"/>
              </a:rPr>
              <a:t>право</a:t>
            </a:r>
            <a:r>
              <a:rPr lang="ru-RU" sz="2800">
                <a:latin typeface="Constantia" pitchFamily="18" charset="0"/>
              </a:rPr>
              <a:t> при наличии согласия женщины с учетом состояния ее здоровья присутствовать при рождении ребенка</a:t>
            </a:r>
          </a:p>
        </p:txBody>
      </p:sp>
      <p:pic>
        <p:nvPicPr>
          <p:cNvPr id="2051" name="Picture 3" descr="C:\Documents and Settings\Admin\Мои документы\Downloads\416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00496" y="1071546"/>
            <a:ext cx="4832924" cy="512832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179388" y="188913"/>
            <a:ext cx="1693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i="1">
                <a:latin typeface="Bookman Old Style" pitchFamily="18" charset="0"/>
              </a:rPr>
              <a:t> Статья 51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85750" y="1643063"/>
            <a:ext cx="3786188" cy="397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i="1">
                <a:latin typeface="Constantia" pitchFamily="18" charset="0"/>
              </a:rPr>
              <a:t>Право</a:t>
            </a:r>
            <a:r>
              <a:rPr lang="ru-RU" sz="2800">
                <a:latin typeface="Constantia" pitchFamily="18" charset="0"/>
              </a:rPr>
              <a:t> на бесплатное совместное нахождение с ребенком в медицинской организации, при оказании ему медицинской помощи</a:t>
            </a:r>
          </a:p>
        </p:txBody>
      </p:sp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179388" y="188913"/>
            <a:ext cx="16160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i="1">
                <a:latin typeface="Bookman Old Style" pitchFamily="18" charset="0"/>
              </a:rPr>
              <a:t>Статья 51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57438" y="714375"/>
            <a:ext cx="4429125" cy="1016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Материнство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2875" y="2214563"/>
            <a:ext cx="2500313" cy="2308225"/>
          </a:xfrm>
          <a:prstGeom prst="rect">
            <a:avLst/>
          </a:prstGeom>
          <a:solidFill>
            <a:schemeClr val="accent1">
              <a:lumMod val="20000"/>
              <a:lumOff val="80000"/>
              <a:alpha val="76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+mn-lt"/>
              </a:rPr>
              <a:t>Обеспечивается  бесплатной медицинской помощью медицинских организаций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215063" y="2000250"/>
            <a:ext cx="2500312" cy="3416300"/>
          </a:xfrm>
          <a:prstGeom prst="rect">
            <a:avLst/>
          </a:prstGeom>
          <a:solidFill>
            <a:schemeClr val="accent1">
              <a:lumMod val="20000"/>
              <a:lumOff val="80000"/>
              <a:alpha val="76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+mn-lt"/>
              </a:rPr>
              <a:t>Обеспечивается полноценным питанием беременных женщин, кормящих матерей, а также детей в возрасте до трех лет</a:t>
            </a:r>
          </a:p>
        </p:txBody>
      </p:sp>
      <p:sp>
        <p:nvSpPr>
          <p:cNvPr id="10" name="Двойная стрелка влево/вправо 9"/>
          <p:cNvSpPr/>
          <p:nvPr/>
        </p:nvSpPr>
        <p:spPr>
          <a:xfrm>
            <a:off x="2643188" y="2214563"/>
            <a:ext cx="3429000" cy="2428875"/>
          </a:xfrm>
          <a:prstGeom prst="leftRightArrow">
            <a:avLst>
              <a:gd name="adj1" fmla="val 74935"/>
              <a:gd name="adj2" fmla="val 19062"/>
            </a:avLst>
          </a:prstGeom>
          <a:solidFill>
            <a:srgbClr val="00B0F0">
              <a:alpha val="23000"/>
            </a:srgbClr>
          </a:solidFill>
          <a:ln>
            <a:solidFill>
              <a:srgbClr val="00B0F0">
                <a:alpha val="36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Охраняется и поощряется государством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cxnSp>
        <p:nvCxnSpPr>
          <p:cNvPr id="17" name="Прямая со стрелкой 16"/>
          <p:cNvCxnSpPr/>
          <p:nvPr/>
        </p:nvCxnSpPr>
        <p:spPr>
          <a:xfrm rot="5400000">
            <a:off x="4071144" y="2142331"/>
            <a:ext cx="571500" cy="1588"/>
          </a:xfrm>
          <a:prstGeom prst="straightConnector1">
            <a:avLst/>
          </a:prstGeom>
          <a:ln w="63500">
            <a:solidFill>
              <a:schemeClr val="accent3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14" name="Text Box 7"/>
          <p:cNvSpPr txBox="1">
            <a:spLocks noChangeArrowheads="1"/>
          </p:cNvSpPr>
          <p:nvPr/>
        </p:nvSpPr>
        <p:spPr bwMode="auto">
          <a:xfrm>
            <a:off x="0" y="188913"/>
            <a:ext cx="18494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i="1">
                <a:latin typeface="Bookman Old Style" pitchFamily="18" charset="0"/>
              </a:rPr>
              <a:t>   Статья 52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42875" y="1357313"/>
            <a:ext cx="5786438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>
                <a:latin typeface="Constantia" pitchFamily="18" charset="0"/>
              </a:rPr>
              <a:t>При рождении живого ребенка медицинская организация выдает документ установленной формы</a:t>
            </a:r>
          </a:p>
        </p:txBody>
      </p:sp>
      <p:pic>
        <p:nvPicPr>
          <p:cNvPr id="4099" name="Picture 3" descr="C:\Documents and Settings\Admin\Мои документы\Downloads\img01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396090">
            <a:off x="5666184" y="1876741"/>
            <a:ext cx="3070639" cy="429889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100" name="Picture 4" descr="C:\Documents and Settings\Admin\Мои документы\Downloads\23-202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85918" y="3286124"/>
            <a:ext cx="4572032" cy="3048021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18436" name="Text Box 5"/>
          <p:cNvSpPr txBox="1">
            <a:spLocks noChangeArrowheads="1"/>
          </p:cNvSpPr>
          <p:nvPr/>
        </p:nvSpPr>
        <p:spPr bwMode="auto">
          <a:xfrm>
            <a:off x="179388" y="188913"/>
            <a:ext cx="16160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i="1">
                <a:latin typeface="Bookman Old Style" pitchFamily="18" charset="0"/>
              </a:rPr>
              <a:t>Статья 53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14563" y="2857500"/>
            <a:ext cx="4643437" cy="10779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i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Sans Serif" pitchFamily="34" charset="0"/>
                <a:cs typeface="Microsoft Sans Serif" pitchFamily="34" charset="0"/>
              </a:rPr>
              <a:t>Несовершеннолетние  имеют право  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85750" y="4143375"/>
            <a:ext cx="30003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latin typeface="Constantia" pitchFamily="18" charset="0"/>
              </a:rPr>
              <a:t>на прохождение медицинских осмотров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85750" y="928688"/>
            <a:ext cx="371475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sz="2000">
              <a:latin typeface="Constantia" pitchFamily="18" charset="0"/>
            </a:endParaRPr>
          </a:p>
          <a:p>
            <a:pPr algn="ctr"/>
            <a:r>
              <a:rPr lang="ru-RU" sz="2000">
                <a:latin typeface="Constantia" pitchFamily="18" charset="0"/>
              </a:rPr>
              <a:t>на обучение и труд в условиях, соответствующих  физиологическим особенностям и состоянию здоровья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357938" y="4214813"/>
            <a:ext cx="24288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latin typeface="Constantia" pitchFamily="18" charset="0"/>
              </a:rPr>
              <a:t>на медицинскую консультацию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143500" y="857250"/>
            <a:ext cx="3643313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latin typeface="Constantia" pitchFamily="18" charset="0"/>
              </a:rPr>
              <a:t>больные наркоманией на информированное добровольное согласие на медицинское вмешательство или на отказ от него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785938" y="5286375"/>
            <a:ext cx="55006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latin typeface="Constantia" pitchFamily="18" charset="0"/>
              </a:rPr>
              <a:t>дети-сироты могут содержаться в медицинских организациях государственной системы здравоохранения до 14 лет</a:t>
            </a:r>
          </a:p>
        </p:txBody>
      </p:sp>
      <p:cxnSp>
        <p:nvCxnSpPr>
          <p:cNvPr id="10" name="Прямая со стрелкой 9"/>
          <p:cNvCxnSpPr/>
          <p:nvPr/>
        </p:nvCxnSpPr>
        <p:spPr>
          <a:xfrm flipV="1">
            <a:off x="5286375" y="2428875"/>
            <a:ext cx="428625" cy="3571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10800000">
            <a:off x="3143250" y="2428875"/>
            <a:ext cx="428625" cy="3571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endCxn id="3" idx="0"/>
          </p:cNvCxnSpPr>
          <p:nvPr/>
        </p:nvCxnSpPr>
        <p:spPr>
          <a:xfrm rot="10800000" flipV="1">
            <a:off x="1785938" y="3714750"/>
            <a:ext cx="785812" cy="42862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6215063" y="3786188"/>
            <a:ext cx="928687" cy="42862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rot="5400000">
            <a:off x="4071938" y="4643438"/>
            <a:ext cx="1000125" cy="317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68" name="Text Box 13"/>
          <p:cNvSpPr txBox="1">
            <a:spLocks noChangeArrowheads="1"/>
          </p:cNvSpPr>
          <p:nvPr/>
        </p:nvSpPr>
        <p:spPr bwMode="auto">
          <a:xfrm>
            <a:off x="179388" y="188913"/>
            <a:ext cx="16160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i="1">
                <a:latin typeface="Bookman Old Style" pitchFamily="18" charset="0"/>
              </a:rPr>
              <a:t>Статья 54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5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6500"/>
                            </p:stCondLst>
                            <p:childTnLst>
                              <p:par>
                                <p:cTn id="4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4071938" y="1285875"/>
            <a:ext cx="4357687" cy="397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>
                <a:latin typeface="Constantia" pitchFamily="18" charset="0"/>
              </a:rPr>
              <a:t>Мужчина и женщина, как состоящие, так и не состоящие в браке, а также одинокая женщина  имеют право на применение вспомогательных репродуктивных технологий </a:t>
            </a:r>
          </a:p>
        </p:txBody>
      </p:sp>
      <p:pic>
        <p:nvPicPr>
          <p:cNvPr id="6146" name="Picture 2" descr="C:\Documents and Settings\Admin\Мои документы\Downloads\7F2AD74C2C515A9293480254FC0F7.jpg"/>
          <p:cNvPicPr>
            <a:picLocks noChangeAspect="1" noChangeArrowheads="1"/>
          </p:cNvPicPr>
          <p:nvPr/>
        </p:nvPicPr>
        <p:blipFill>
          <a:blip r:embed="rId2"/>
          <a:srcRect l="29349" r="14491"/>
          <a:stretch>
            <a:fillRect/>
          </a:stretch>
        </p:blipFill>
        <p:spPr bwMode="auto">
          <a:xfrm>
            <a:off x="214313" y="1285875"/>
            <a:ext cx="3286125" cy="505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Text Box 4"/>
          <p:cNvSpPr txBox="1">
            <a:spLocks noChangeArrowheads="1"/>
          </p:cNvSpPr>
          <p:nvPr/>
        </p:nvSpPr>
        <p:spPr bwMode="auto">
          <a:xfrm>
            <a:off x="107950" y="188913"/>
            <a:ext cx="16160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i="1">
                <a:latin typeface="Bookman Old Style" pitchFamily="18" charset="0"/>
              </a:rPr>
              <a:t>Статья 55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Модульная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2.xml><?xml version="1.0" encoding="utf-8"?>
<a:themeOverride xmlns:a="http://schemas.openxmlformats.org/drawingml/2006/main">
  <a:clrScheme name="Модульная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624</TotalTime>
  <Words>444</Words>
  <Application>Microsoft Office PowerPoint</Application>
  <PresentationFormat>Экран (4:3)</PresentationFormat>
  <Paragraphs>59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4</vt:i4>
      </vt:variant>
      <vt:variant>
        <vt:lpstr>Заголовки слайдов</vt:lpstr>
      </vt:variant>
      <vt:variant>
        <vt:i4>18</vt:i4>
      </vt:variant>
    </vt:vector>
  </HeadingPairs>
  <TitlesOfParts>
    <vt:vector size="29" baseType="lpstr">
      <vt:lpstr>Arial</vt:lpstr>
      <vt:lpstr>Calibri</vt:lpstr>
      <vt:lpstr>Constantia</vt:lpstr>
      <vt:lpstr>Wingdings 2</vt:lpstr>
      <vt:lpstr>Bookman Old Style</vt:lpstr>
      <vt:lpstr>Monotype Corsiva</vt:lpstr>
      <vt:lpstr>Microsoft Sans Serif</vt:lpstr>
      <vt:lpstr>Поток</vt:lpstr>
      <vt:lpstr>Поток</vt:lpstr>
      <vt:lpstr>Поток</vt:lpstr>
      <vt:lpstr>Поток</vt:lpstr>
      <vt:lpstr>Слайд 1</vt:lpstr>
      <vt:lpstr>Папшева  Марина  Артуровна, преподаватель  основ права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User</cp:lastModifiedBy>
  <cp:revision>39</cp:revision>
  <dcterms:created xsi:type="dcterms:W3CDTF">2012-10-10T05:54:19Z</dcterms:created>
  <dcterms:modified xsi:type="dcterms:W3CDTF">2012-12-14T13:10:38Z</dcterms:modified>
</cp:coreProperties>
</file>